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</p:sldMasterIdLst>
  <p:notesMasterIdLst>
    <p:notesMasterId r:id="rId17"/>
  </p:notesMasterIdLst>
  <p:handoutMasterIdLst>
    <p:handoutMasterId r:id="rId18"/>
  </p:handoutMasterIdLst>
  <p:sldIdLst>
    <p:sldId id="311" r:id="rId3"/>
    <p:sldId id="467" r:id="rId4"/>
    <p:sldId id="487" r:id="rId5"/>
    <p:sldId id="474" r:id="rId6"/>
    <p:sldId id="485" r:id="rId7"/>
    <p:sldId id="486" r:id="rId8"/>
    <p:sldId id="488" r:id="rId9"/>
    <p:sldId id="489" r:id="rId10"/>
    <p:sldId id="490" r:id="rId11"/>
    <p:sldId id="478" r:id="rId12"/>
    <p:sldId id="491" r:id="rId13"/>
    <p:sldId id="480" r:id="rId14"/>
    <p:sldId id="483" r:id="rId15"/>
    <p:sldId id="277" r:id="rId16"/>
  </p:sldIdLst>
  <p:sldSz cx="9144000" cy="6858000" type="screen4x3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MINI Michele" initials="RM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2" autoAdjust="0"/>
    <p:restoredTop sz="94660"/>
  </p:normalViewPr>
  <p:slideViewPr>
    <p:cSldViewPr>
      <p:cViewPr>
        <p:scale>
          <a:sx n="100" d="100"/>
          <a:sy n="100" d="100"/>
        </p:scale>
        <p:origin x="-21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4938A-375B-493F-BD6F-1F706E4BFCB8}" type="datetimeFigureOut">
              <a:rPr lang="en-US" smtClean="0"/>
              <a:pPr/>
              <a:t>11/02/15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5774D-9394-4D3E-84A3-400CAE6352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45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04FE7-F062-4DCC-9593-DD6A85169DED}" type="datetimeFigureOut">
              <a:rPr lang="en-US" smtClean="0"/>
              <a:pPr/>
              <a:t>11/02/15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B2CF5-5A65-4D4D-AD78-D20CEBBA9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22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fondcouv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 descr="Logo_EN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762375" cy="110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33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09726" y="1341438"/>
            <a:ext cx="4894263" cy="1470025"/>
          </a:xfrm>
        </p:spPr>
        <p:txBody>
          <a:bodyPr/>
          <a:lstStyle>
            <a:lvl1pPr algn="l">
              <a:defRPr>
                <a:solidFill>
                  <a:srgbClr val="72727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08139" y="2924175"/>
            <a:ext cx="4929187" cy="1752600"/>
          </a:xfrm>
        </p:spPr>
        <p:txBody>
          <a:bodyPr/>
          <a:lstStyle>
            <a:lvl1pPr marL="0" indent="0" algn="l">
              <a:buFontTx/>
              <a:buNone/>
              <a:defRPr>
                <a:solidFill>
                  <a:srgbClr val="72727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245225"/>
            <a:ext cx="4043363" cy="476250"/>
          </a:xfrm>
        </p:spPr>
        <p:txBody>
          <a:bodyPr/>
          <a:lstStyle>
            <a:lvl1pPr>
              <a:defRPr/>
            </a:lvl1pPr>
          </a:lstStyle>
          <a:p>
            <a:fld id="{FC6F34A9-E8D1-452A-AF73-EF2F732A5BA5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10F6324-B57A-4E63-AE02-D0AAEED85F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C5EF23-36ED-4F16-B724-B1D0B8D6502F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F821DC-9246-4FBE-B3A4-FE753647FC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088EA8-C7F6-4BBC-9692-23FAF2577636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C05C64-2697-4316-96F0-B2F909F264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2628508"/>
            <a:ext cx="2628000" cy="4229631"/>
          </a:xfrm>
          <a:prstGeom prst="rect">
            <a:avLst/>
          </a:prstGeom>
        </p:spPr>
      </p:pic>
      <p:pic>
        <p:nvPicPr>
          <p:cNvPr id="36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08"/>
            <a:ext cx="2628000" cy="422963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368000" y="2480400"/>
            <a:ext cx="6300000" cy="1267200"/>
          </a:xfrm>
          <a:prstGeom prst="rect">
            <a:avLst/>
          </a:prstGeom>
        </p:spPr>
        <p:txBody>
          <a:bodyPr lIns="90000" rIns="90000" anchor="b">
            <a:spAutoFit/>
          </a:bodyPr>
          <a:lstStyle>
            <a:lvl1pPr>
              <a:lnSpc>
                <a:spcPts val="4500"/>
              </a:lnSpc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kumimoji="0" lang="en-US" dirty="0" smtClean="0"/>
              <a:t>Click to edit Presentation title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1368000" y="3805200"/>
            <a:ext cx="6300000" cy="352800"/>
          </a:xfrm>
        </p:spPr>
        <p:txBody>
          <a:bodyPr lIns="90000" rIns="90000">
            <a:sp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 smtClean="0"/>
              <a:t>Click to </a:t>
            </a:r>
            <a:r>
              <a:rPr kumimoji="0" lang="fr-FR" dirty="0" err="1" smtClean="0"/>
              <a:t>edit</a:t>
            </a:r>
            <a:r>
              <a:rPr kumimoji="0" lang="fr-FR" dirty="0" smtClean="0"/>
              <a:t> </a:t>
            </a:r>
            <a:r>
              <a:rPr kumimoji="0" lang="fr-FR" dirty="0" err="1" smtClean="0"/>
              <a:t>Subtitle</a:t>
            </a:r>
            <a:endParaRPr kumimoji="0" lang="en-US" dirty="0"/>
          </a:p>
        </p:txBody>
      </p:sp>
      <p:pic>
        <p:nvPicPr>
          <p:cNvPr id="37" name="Imag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200" y="432000"/>
            <a:ext cx="692307" cy="1440000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9C95AA-21E4-4522-89AF-679A8FCB25FC}" type="datetimeFigureOut">
              <a:rPr lang="en-US" smtClean="0">
                <a:latin typeface="Arial" pitchFamily="34" charset="0"/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11/02/15</a:t>
            </a:fld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chemeClr val="bg1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0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055200"/>
            <a:ext cx="1742400" cy="5788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/>
            </a:lvl1pPr>
            <a:lvl2pPr eaLnBrk="1" latinLnBrk="0" hangingPunct="1">
              <a:defRPr/>
            </a:lvl2pPr>
            <a:lvl3pPr eaLnBrk="1" latinLnBrk="0" hangingPunct="1">
              <a:defRPr/>
            </a:lvl3pPr>
            <a:lvl4pPr eaLnBrk="1" latinLnBrk="0" hangingPunct="1">
              <a:defRPr/>
            </a:lvl4pPr>
            <a:lvl5pPr eaLnBrk="1" latinLnBrk="0" hangingPunct="1"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rgbClr val="727272"/>
                </a:solidFill>
                <a:latin typeface="Arial"/>
              </a:defRPr>
            </a:lvl1pPr>
          </a:lstStyle>
          <a:p>
            <a:fld id="{5F4150FC-989C-455C-B00B-3B5DC0DCC92B}" type="datetimeFigureOut">
              <a:rPr lang="en-US" smtClean="0"/>
              <a:pPr/>
              <a:t>11/02/15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rgbClr val="727272"/>
                </a:solidFill>
                <a:latin typeface="Arial"/>
              </a:defRPr>
            </a:lvl1pPr>
          </a:lstStyle>
          <a:p>
            <a:endParaRPr lang="fr-FR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0000" y="6411600"/>
            <a:ext cx="342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10C20F15-86F7-4CEB-90FF-9FF0F3270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80000" y="237600"/>
            <a:ext cx="7416000" cy="102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</a:t>
            </a:r>
            <a:br>
              <a:rPr lang="en-US" dirty="0" smtClean="0"/>
            </a:br>
            <a:r>
              <a:rPr lang="en-US" dirty="0" smtClean="0"/>
              <a:t>Slide title can be extended to two lines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3600" y="5328000"/>
            <a:ext cx="950407" cy="153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600" y="468000"/>
            <a:ext cx="692308" cy="1440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60000" y="2928144"/>
            <a:ext cx="6624000" cy="1041311"/>
          </a:xfrm>
        </p:spPr>
        <p:txBody>
          <a:bodyPr anchor="ctr" anchorCtr="0">
            <a:spAutoFit/>
          </a:bodyPr>
          <a:lstStyle>
            <a:lvl1pPr algn="ctr">
              <a:lnSpc>
                <a:spcPts val="3700"/>
              </a:lnSpc>
              <a:defRPr sz="3700" b="0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9C95AA-21E4-4522-89AF-679A8FCB25FC}" type="datetimeFigureOut">
              <a:rPr lang="en-US" smtClean="0">
                <a:latin typeface="Arial" pitchFamily="34" charset="0"/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11/02/15</a:t>
            </a:fld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chemeClr val="bg1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0000" y="6411600"/>
            <a:ext cx="342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tx2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679625-6570-4FE5-9EF1-CB8D8B1EC7F9}" type="slidenum">
              <a:rPr lang="en-US" smtClean="0">
                <a:latin typeface="Arial" pitchFamily="34" charset="0"/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600200"/>
            <a:ext cx="40322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600200"/>
            <a:ext cx="403383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E8C51E-899B-4C49-B70A-CC0C849D52BC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126D6D-EDC8-1849-A50D-FE31FA1287F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7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4150FC-989C-455C-B00B-3B5DC0DCC92B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C20F15-86F7-4CEB-90FF-9FF0F32707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3B23DD-0D07-49FE-8A07-BB61CC3BC5BD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902EA2-DD40-4D88-8D2E-399D007019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600200"/>
            <a:ext cx="40322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600200"/>
            <a:ext cx="403383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5D6D52-169F-4514-98E0-576030054B16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6076B4-4636-4120-9C1E-69FCA46F99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6D9E1B-280E-41AF-A07B-4309ACAAE766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92515B-B97A-40BF-9ABD-E0EE3663516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A6119-1023-4DB7-A9DB-43F25E11C7A4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39823D-2ED5-4947-AE2B-34FE9CA78A4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111D53-6BF5-47BF-9740-F2E511A92549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964D76-ED1D-4801-AB41-33EE5B36A8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8E11F6-B38A-47D4-9FF3-9312DEACCDBE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AF4870-46AA-470B-8E35-C5312A7B06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72727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FE5AA9-79F2-4CFC-BF08-8441A7C734D5}" type="datetimeFigureOut">
              <a:rPr lang="en-US"/>
              <a:pPr/>
              <a:t>11/02/15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406CB3-8F08-4FD3-AFE7-42366AE6C6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6" Type="http://schemas.openxmlformats.org/officeDocument/2006/relationships/image" Target="../media/image6.png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0" descr="PPT_fondslide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-1588"/>
            <a:ext cx="8218487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600200"/>
            <a:ext cx="82184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39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17675" y="623728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72727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9C95AA-21E4-4522-89AF-679A8FCB25FC}" type="datetimeFigureOut">
              <a:rPr lang="en-US">
                <a:latin typeface="Arial" pitchFamily="34" charset="0"/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11/02/15</a:t>
            </a:fld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39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56125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72727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39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96188" y="6245225"/>
            <a:ext cx="11144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72727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679625-6570-4FE5-9EF1-CB8D8B1EC7F9}" type="slidenum">
              <a:rPr lang="en-US">
                <a:latin typeface="Arial" pitchFamily="34" charset="0"/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29704" name="Picture 11" descr="OECD_10cm.pn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68313" y="6172200"/>
            <a:ext cx="582612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72727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727272"/>
          </a:solidFill>
          <a:latin typeface="Helvetica" pitchFamily="34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727272"/>
          </a:solidFill>
          <a:latin typeface="Helvetica" pitchFamily="34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727272"/>
          </a:solidFill>
          <a:latin typeface="Helvetica" pitchFamily="34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727272"/>
          </a:solidFill>
          <a:latin typeface="Helvetica" pitchFamily="34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Helvetica" pitchFamily="34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Helvetica" pitchFamily="34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Helvetica" pitchFamily="34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Helvetic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4B78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4B78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4B78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4B78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4B78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73CF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73CF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73CF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73C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00" y="5328184"/>
            <a:ext cx="950407" cy="152963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504000" y="1306800"/>
            <a:ext cx="8154000" cy="0"/>
          </a:xfrm>
          <a:prstGeom prst="rect">
            <a:avLst/>
          </a:prstGeom>
          <a:noFill/>
          <a:ln w="6350" cap="flat" cmpd="sng" algn="ctr">
            <a:solidFill>
              <a:srgbClr val="72727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 65 Medium" pitchFamily="34" charset="0"/>
            </a:endParaRPr>
          </a:p>
        </p:txBody>
      </p:sp>
      <p:pic>
        <p:nvPicPr>
          <p:cNvPr id="24" name="Imag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400" y="288000"/>
            <a:ext cx="458653" cy="95400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68000" y="1602000"/>
            <a:ext cx="8218800" cy="4525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1080000" y="237600"/>
            <a:ext cx="7416000" cy="102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Slide title</a:t>
            </a:r>
            <a:br>
              <a:rPr lang="en-US" dirty="0" smtClean="0"/>
            </a:br>
            <a:r>
              <a:rPr lang="en-US" dirty="0" smtClean="0"/>
              <a:t>Slide title can be extended to two lines</a:t>
            </a:r>
            <a:endParaRPr lang="en-US" dirty="0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rgbClr val="727272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9C95AA-21E4-4522-89AF-679A8FCB25FC}" type="datetimeFigureOut">
              <a:rPr lang="en-US" smtClean="0">
                <a:latin typeface="Arial" pitchFamily="34" charset="0"/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11/02/15</a:t>
            </a:fld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rgbClr val="727272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0000" y="6411600"/>
            <a:ext cx="342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679625-6570-4FE5-9EF1-CB8D8B1EC7F9}" type="slidenum">
              <a:rPr lang="en-US" smtClean="0">
                <a:latin typeface="Arial" pitchFamily="34" charset="0"/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700" r:id="rId4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000" indent="-342000" algn="l" rtl="0" eaLnBrk="1" latinLnBrk="0" hangingPunct="1">
        <a:spcBef>
          <a:spcPts val="768"/>
        </a:spcBef>
        <a:buClr>
          <a:schemeClr val="tx1"/>
        </a:buClr>
        <a:buFont typeface="Arial" pitchFamily="34" charset="0"/>
        <a:buChar char="•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rtl="0" eaLnBrk="1" latinLnBrk="0" hangingPunct="1">
        <a:spcBef>
          <a:spcPts val="672"/>
        </a:spcBef>
        <a:buClr>
          <a:schemeClr val="tx1"/>
        </a:buClr>
        <a:buFont typeface="Arial" pitchFamily="34" charset="0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rtl="0" eaLnBrk="1" latinLnBrk="0" hangingPunct="1">
        <a:spcBef>
          <a:spcPts val="576"/>
        </a:spcBef>
        <a:buClr>
          <a:schemeClr val="tx1"/>
        </a:buClr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rtl="0" eaLnBrk="1" latinLnBrk="0" hangingPunct="1">
        <a:spcBef>
          <a:spcPts val="480"/>
        </a:spcBef>
        <a:buClr>
          <a:schemeClr val="tx1"/>
        </a:buClr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9200" indent="-230400" algn="l" rtl="0" eaLnBrk="1" latinLnBrk="0" hangingPunct="1">
        <a:spcBef>
          <a:spcPts val="480"/>
        </a:spcBef>
        <a:buClr>
          <a:schemeClr val="tx1"/>
        </a:buClr>
        <a:buFont typeface="Arial" pitchFamily="34" charset="0"/>
        <a:buChar char="»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Stephan.Vincent-Lancrin@oecd.org" TargetMode="External"/><Relationship Id="rId3" Type="http://schemas.openxmlformats.org/officeDocument/2006/relationships/hyperlink" Target="http://www.oecd.org/edu/innova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31640" y="2996952"/>
            <a:ext cx="6660384" cy="634789"/>
          </a:xfrm>
        </p:spPr>
        <p:txBody>
          <a:bodyPr/>
          <a:lstStyle/>
          <a:p>
            <a:r>
              <a:rPr lang="en-US" sz="2400" dirty="0" smtClean="0"/>
              <a:t>inclusive innovation and education</a:t>
            </a:r>
            <a:endParaRPr lang="en-GB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68000" y="4718561"/>
            <a:ext cx="6300000" cy="1896245"/>
          </a:xfrm>
        </p:spPr>
        <p:txBody>
          <a:bodyPr/>
          <a:lstStyle/>
          <a:p>
            <a:r>
              <a:rPr lang="en-GB" sz="2000" dirty="0" err="1" smtClean="0"/>
              <a:t>Stéphan</a:t>
            </a:r>
            <a:r>
              <a:rPr lang="en-GB" sz="2000" dirty="0" smtClean="0"/>
              <a:t> Vincent-</a:t>
            </a:r>
            <a:r>
              <a:rPr lang="en-GB" sz="2000" dirty="0" smtClean="0"/>
              <a:t>Lancrin</a:t>
            </a:r>
          </a:p>
          <a:p>
            <a:r>
              <a:rPr lang="en-GB" sz="2000" dirty="0" smtClean="0"/>
              <a:t>Project Leader and Senior Analyst</a:t>
            </a:r>
            <a:endParaRPr lang="en-GB" sz="2000" dirty="0" smtClean="0"/>
          </a:p>
          <a:p>
            <a:r>
              <a:rPr lang="en-GB" sz="2000" dirty="0"/>
              <a:t>OECD Centre for Educational Research and Innovation (CERI), </a:t>
            </a:r>
          </a:p>
          <a:p>
            <a:r>
              <a:rPr lang="en-GB" sz="2000" dirty="0"/>
              <a:t>Directorate for Education and Skills</a:t>
            </a:r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4"/>
          <p:cNvGrpSpPr/>
          <p:nvPr/>
        </p:nvGrpSpPr>
        <p:grpSpPr>
          <a:xfrm>
            <a:off x="755576" y="1474365"/>
            <a:ext cx="7162800" cy="5339011"/>
            <a:chOff x="755576" y="1474365"/>
            <a:chExt cx="7162800" cy="5339011"/>
          </a:xfrm>
        </p:grpSpPr>
        <p:pic>
          <p:nvPicPr>
            <p:cNvPr id="7171" name="Picture 4"/>
            <p:cNvPicPr>
              <a:picLocks noGrp="1" noChangeAspect="1" noChangeArrowheads="1"/>
            </p:cNvPicPr>
            <p:nvPr>
              <p:ph type="body" idx="1"/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55576" y="1474365"/>
              <a:ext cx="7162800" cy="4906963"/>
            </a:xfrm>
            <a:noFill/>
          </p:spPr>
        </p:pic>
        <p:sp>
          <p:nvSpPr>
            <p:cNvPr id="7172" name="Text Box 5"/>
            <p:cNvSpPr txBox="1">
              <a:spLocks noChangeArrowheads="1"/>
            </p:cNvSpPr>
            <p:nvPr/>
          </p:nvSpPr>
          <p:spPr bwMode="auto">
            <a:xfrm>
              <a:off x="1115616" y="1772816"/>
              <a:ext cx="2065293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>
                  <a:solidFill>
                    <a:schemeClr val="bg1"/>
                  </a:solidFill>
                  <a:latin typeface="Tahoma" charset="0"/>
                  <a:cs typeface="Tahoma" charset="0"/>
                </a:rPr>
                <a:t>Grade 2 level text</a:t>
              </a:r>
              <a:r>
                <a:rPr lang="en-US" sz="1600" dirty="0"/>
                <a:t> </a:t>
              </a:r>
            </a:p>
          </p:txBody>
        </p:sp>
        <p:sp>
          <p:nvSpPr>
            <p:cNvPr id="7173" name="Text Box 6"/>
            <p:cNvSpPr txBox="1">
              <a:spLocks noChangeArrowheads="1"/>
            </p:cNvSpPr>
            <p:nvPr/>
          </p:nvSpPr>
          <p:spPr bwMode="auto">
            <a:xfrm>
              <a:off x="4932040" y="6237312"/>
              <a:ext cx="1001354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Tahoma" charset="0"/>
                  <a:cs typeface="Tahoma" charset="0"/>
                </a:rPr>
                <a:t>Letters </a:t>
              </a:r>
              <a:endParaRPr lang="en-US" sz="1600"/>
            </a:p>
          </p:txBody>
        </p:sp>
        <p:sp>
          <p:nvSpPr>
            <p:cNvPr id="7174" name="Text Box 7"/>
            <p:cNvSpPr txBox="1">
              <a:spLocks noChangeArrowheads="1"/>
            </p:cNvSpPr>
            <p:nvPr/>
          </p:nvSpPr>
          <p:spPr bwMode="auto">
            <a:xfrm>
              <a:off x="6301408" y="6228600"/>
              <a:ext cx="1582960" cy="5847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>
                  <a:solidFill>
                    <a:schemeClr val="bg1"/>
                  </a:solidFill>
                  <a:latin typeface="Tahoma" charset="0"/>
                  <a:cs typeface="Tahoma" charset="0"/>
                </a:rPr>
                <a:t>Simple common </a:t>
              </a:r>
              <a:r>
                <a:rPr lang="en-US" sz="1600" dirty="0" smtClean="0">
                  <a:solidFill>
                    <a:schemeClr val="bg1"/>
                  </a:solidFill>
                  <a:latin typeface="Tahoma" charset="0"/>
                  <a:cs typeface="Tahoma" charset="0"/>
                </a:rPr>
                <a:t>words</a:t>
              </a:r>
              <a:endParaRPr lang="en-US" sz="1600" dirty="0"/>
            </a:p>
          </p:txBody>
        </p:sp>
        <p:sp>
          <p:nvSpPr>
            <p:cNvPr id="7175" name="Text Box 8"/>
            <p:cNvSpPr txBox="1">
              <a:spLocks noChangeArrowheads="1"/>
            </p:cNvSpPr>
            <p:nvPr/>
          </p:nvSpPr>
          <p:spPr bwMode="auto">
            <a:xfrm>
              <a:off x="5076056" y="1772816"/>
              <a:ext cx="2002709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>
                  <a:solidFill>
                    <a:schemeClr val="bg1"/>
                  </a:solidFill>
                  <a:latin typeface="Tahoma" charset="0"/>
                  <a:cs typeface="Tahoma" charset="0"/>
                </a:rPr>
                <a:t>Grade 1 level text   </a:t>
              </a:r>
              <a:endParaRPr lang="en-US" sz="1600" dirty="0"/>
            </a:p>
          </p:txBody>
        </p:sp>
      </p:grpSp>
      <p:sp>
        <p:nvSpPr>
          <p:cNvPr id="7176" name="Text Box 9"/>
          <p:cNvSpPr txBox="1">
            <a:spLocks noChangeArrowheads="1"/>
          </p:cNvSpPr>
          <p:nvPr/>
        </p:nvSpPr>
        <p:spPr bwMode="auto">
          <a:xfrm>
            <a:off x="762000" y="6553200"/>
            <a:ext cx="571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0000" y="237600"/>
            <a:ext cx="7884488" cy="1022400"/>
          </a:xfrm>
        </p:spPr>
        <p:txBody>
          <a:bodyPr/>
          <a:lstStyle/>
          <a:p>
            <a:r>
              <a:rPr lang="fr-FR" sz="2800" dirty="0" err="1" smtClean="0"/>
              <a:t>Example</a:t>
            </a:r>
            <a:r>
              <a:rPr lang="fr-FR" sz="2800" dirty="0" smtClean="0"/>
              <a:t> 7: </a:t>
            </a:r>
            <a:r>
              <a:rPr lang="fr-FR" sz="2800" dirty="0" err="1" smtClean="0"/>
              <a:t>Assessment</a:t>
            </a:r>
            <a:r>
              <a:rPr lang="fr-FR" sz="2800" dirty="0" smtClean="0"/>
              <a:t> </a:t>
            </a:r>
            <a:r>
              <a:rPr lang="fr-FR" sz="2800" dirty="0" err="1" smtClean="0"/>
              <a:t>tool</a:t>
            </a:r>
            <a:r>
              <a:rPr lang="fr-FR" sz="2800" dirty="0" smtClean="0"/>
              <a:t> </a:t>
            </a:r>
            <a:r>
              <a:rPr lang="fr-FR" sz="2800" dirty="0" err="1" smtClean="0"/>
              <a:t>used</a:t>
            </a:r>
            <a:r>
              <a:rPr lang="fr-FR" sz="2800" dirty="0" smtClean="0"/>
              <a:t> for ASER, for instruction, for </a:t>
            </a:r>
            <a:r>
              <a:rPr lang="fr-FR" sz="2800" dirty="0" err="1"/>
              <a:t>engaging</a:t>
            </a:r>
            <a:r>
              <a:rPr lang="fr-FR" sz="2800" dirty="0"/>
              <a:t> parents and </a:t>
            </a:r>
            <a:r>
              <a:rPr lang="fr-FR" sz="2800" dirty="0" err="1" smtClean="0"/>
              <a:t>teachers</a:t>
            </a:r>
            <a:r>
              <a:rPr lang="fr-FR" sz="2800" dirty="0" smtClean="0"/>
              <a:t> </a:t>
            </a:r>
            <a:r>
              <a:rPr lang="fr-FR" sz="1800" dirty="0" smtClean="0"/>
              <a:t>(</a:t>
            </a:r>
            <a:r>
              <a:rPr lang="fr-FR" sz="1800" dirty="0" err="1" smtClean="0"/>
              <a:t>India</a:t>
            </a:r>
            <a:r>
              <a:rPr lang="fr-FR" sz="1800" dirty="0" smtClean="0"/>
              <a:t> (</a:t>
            </a:r>
            <a:r>
              <a:rPr lang="fr-FR" sz="1800" dirty="0" err="1" smtClean="0"/>
              <a:t>Pratham</a:t>
            </a:r>
            <a:r>
              <a:rPr lang="fr-FR" sz="1800" dirty="0" smtClean="0"/>
              <a:t>), Pakistan</a:t>
            </a:r>
            <a:r>
              <a:rPr lang="fr-FR" sz="1800" dirty="0" smtClean="0"/>
              <a:t>, </a:t>
            </a:r>
            <a:r>
              <a:rPr lang="fr-FR" sz="1800" dirty="0"/>
              <a:t>Kenya, </a:t>
            </a:r>
            <a:r>
              <a:rPr lang="fr-FR" sz="1800" dirty="0" err="1"/>
              <a:t>Tanzania</a:t>
            </a:r>
            <a:r>
              <a:rPr lang="fr-FR" sz="1800" dirty="0"/>
              <a:t>, </a:t>
            </a:r>
            <a:r>
              <a:rPr lang="fr-FR" sz="1800" dirty="0" smtClean="0"/>
              <a:t>Uganda, Mali </a:t>
            </a:r>
            <a:r>
              <a:rPr lang="fr-FR" sz="1800" dirty="0"/>
              <a:t>and </a:t>
            </a:r>
            <a:r>
              <a:rPr lang="fr-FR" sz="1800" dirty="0" err="1" smtClean="0"/>
              <a:t>Senegal</a:t>
            </a:r>
            <a:r>
              <a:rPr lang="fr-FR" sz="1800" dirty="0" smtClean="0"/>
              <a:t>)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2007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60000" y="3157480"/>
            <a:ext cx="6624000" cy="582638"/>
          </a:xfrm>
        </p:spPr>
        <p:txBody>
          <a:bodyPr/>
          <a:lstStyle/>
          <a:p>
            <a:r>
              <a:rPr lang="en-GB" cap="none" dirty="0" smtClean="0"/>
              <a:t>public-private partnerships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14135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8000" y="1602000"/>
            <a:ext cx="8218800" cy="4995352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Support knowledge </a:t>
            </a:r>
            <a:r>
              <a:rPr lang="en-GB" dirty="0"/>
              <a:t>sharing </a:t>
            </a:r>
            <a:r>
              <a:rPr lang="en-GB" dirty="0" smtClean="0"/>
              <a:t>and networking about </a:t>
            </a:r>
            <a:r>
              <a:rPr lang="en-GB" dirty="0"/>
              <a:t>innovative ideas and innovative </a:t>
            </a:r>
            <a:r>
              <a:rPr lang="en-GB" dirty="0" smtClean="0"/>
              <a:t>project locally, regionally </a:t>
            </a:r>
            <a:r>
              <a:rPr lang="en-GB" dirty="0"/>
              <a:t>and </a:t>
            </a:r>
            <a:r>
              <a:rPr lang="en-GB" dirty="0" smtClean="0"/>
              <a:t>internationally (Innovation database; meetings;</a:t>
            </a:r>
            <a:r>
              <a:rPr lang="en-GB" dirty="0"/>
              <a:t> </a:t>
            </a:r>
            <a:r>
              <a:rPr lang="en-GB" dirty="0" smtClean="0"/>
              <a:t>professional development practices at the school/district level)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Innovation prizes and competitive funds targeted to inclusive innovation could help generate new ideas but also make existing interventions more visible (ex: EEF, WISE, etc.)</a:t>
            </a:r>
          </a:p>
          <a:p>
            <a:endParaRPr lang="en-GB" dirty="0" smtClean="0"/>
          </a:p>
          <a:p>
            <a:r>
              <a:rPr lang="en-GB" dirty="0" smtClean="0"/>
              <a:t>Evaluation </a:t>
            </a:r>
            <a:r>
              <a:rPr lang="en-GB" dirty="0"/>
              <a:t>and assessment capacity that project implementers typically miss could be offered </a:t>
            </a:r>
            <a:r>
              <a:rPr lang="en-GB" dirty="0" smtClean="0"/>
              <a:t>by </a:t>
            </a:r>
            <a:r>
              <a:rPr lang="en-GB" dirty="0"/>
              <a:t>researchers or evaluators and funded through government </a:t>
            </a:r>
            <a:r>
              <a:rPr lang="en-GB" dirty="0" smtClean="0"/>
              <a:t>funding (ex. EEF, J-PAL)</a:t>
            </a:r>
          </a:p>
          <a:p>
            <a:endParaRPr lang="en-GB" dirty="0" smtClean="0"/>
          </a:p>
          <a:p>
            <a:r>
              <a:rPr lang="en-GB" dirty="0" smtClean="0"/>
              <a:t>Partnerships </a:t>
            </a:r>
            <a:r>
              <a:rPr lang="en-GB" dirty="0"/>
              <a:t>between project implementers and governments appear as a key element for the successful scaling up of effective interventions.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Public support to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implementers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286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smtClean="0"/>
              <a:t>It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enough</a:t>
            </a:r>
            <a:r>
              <a:rPr lang="fr-FR" dirty="0" smtClean="0"/>
              <a:t> to support </a:t>
            </a:r>
            <a:r>
              <a:rPr lang="fr-FR" dirty="0" err="1" smtClean="0"/>
              <a:t>private</a:t>
            </a:r>
            <a:r>
              <a:rPr lang="fr-FR" dirty="0" smtClean="0"/>
              <a:t> </a:t>
            </a:r>
            <a:r>
              <a:rPr lang="fr-FR" dirty="0" err="1" smtClean="0"/>
              <a:t>partners</a:t>
            </a:r>
            <a:r>
              <a:rPr lang="fr-FR" dirty="0" smtClean="0"/>
              <a:t>: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an innovation </a:t>
            </a:r>
            <a:r>
              <a:rPr lang="fr-FR" dirty="0" err="1" smtClean="0"/>
              <a:t>ecosystem</a:t>
            </a:r>
            <a:r>
              <a:rPr lang="fr-FR" dirty="0" smtClean="0"/>
              <a:t> and </a:t>
            </a:r>
            <a:r>
              <a:rPr lang="fr-FR" dirty="0" err="1" smtClean="0"/>
              <a:t>stimulate</a:t>
            </a:r>
            <a:r>
              <a:rPr lang="fr-FR" dirty="0" smtClean="0"/>
              <a:t> the innovation in the public </a:t>
            </a:r>
            <a:r>
              <a:rPr lang="fr-FR" dirty="0" err="1" smtClean="0"/>
              <a:t>sector</a:t>
            </a:r>
            <a:r>
              <a:rPr lang="fr-FR" dirty="0" smtClean="0"/>
              <a:t> </a:t>
            </a:r>
            <a:r>
              <a:rPr lang="fr-FR" dirty="0" err="1" smtClean="0"/>
              <a:t>otherwise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no </a:t>
            </a:r>
            <a:r>
              <a:rPr lang="fr-FR" dirty="0" err="1" smtClean="0"/>
              <a:t>implementation</a:t>
            </a:r>
            <a:r>
              <a:rPr lang="fr-FR" dirty="0" smtClean="0"/>
              <a:t> of the </a:t>
            </a:r>
            <a:r>
              <a:rPr lang="fr-FR" dirty="0" err="1" smtClean="0"/>
              <a:t>innovative</a:t>
            </a:r>
            <a:r>
              <a:rPr lang="fr-FR" dirty="0" smtClean="0"/>
              <a:t> practices</a:t>
            </a:r>
          </a:p>
          <a:p>
            <a:endParaRPr lang="fr-FR" dirty="0"/>
          </a:p>
          <a:p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multiple </a:t>
            </a:r>
            <a:r>
              <a:rPr lang="fr-FR" dirty="0" err="1" smtClean="0"/>
              <a:t>NGOs</a:t>
            </a:r>
            <a:r>
              <a:rPr lang="fr-FR" dirty="0" smtClean="0"/>
              <a:t> and a </a:t>
            </a:r>
            <a:r>
              <a:rPr lang="fr-FR" dirty="0" err="1" smtClean="0"/>
              <a:t>multidimensional</a:t>
            </a:r>
            <a:r>
              <a:rPr lang="fr-FR" dirty="0" smtClean="0"/>
              <a:t> </a:t>
            </a:r>
            <a:r>
              <a:rPr lang="fr-FR" dirty="0" err="1" smtClean="0"/>
              <a:t>reform</a:t>
            </a:r>
            <a:r>
              <a:rPr lang="fr-FR" dirty="0" smtClean="0"/>
              <a:t> (ex: </a:t>
            </a:r>
            <a:r>
              <a:rPr lang="fr-FR" dirty="0" smtClean="0"/>
              <a:t>Education </a:t>
            </a:r>
            <a:r>
              <a:rPr lang="fr-FR" dirty="0" err="1" smtClean="0"/>
              <a:t>reforms</a:t>
            </a:r>
            <a:r>
              <a:rPr lang="fr-FR" dirty="0" smtClean="0"/>
              <a:t> in Haryana and </a:t>
            </a:r>
            <a:r>
              <a:rPr lang="fr-FR" dirty="0" err="1" smtClean="0"/>
              <a:t>Bihar</a:t>
            </a:r>
            <a:r>
              <a:rPr lang="fr-FR" dirty="0" smtClean="0"/>
              <a:t>)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smtClean="0"/>
              <a:t>(for public and </a:t>
            </a:r>
            <a:r>
              <a:rPr lang="fr-FR" dirty="0" err="1" smtClean="0"/>
              <a:t>private</a:t>
            </a:r>
            <a:r>
              <a:rPr lang="fr-FR" dirty="0" smtClean="0"/>
              <a:t> </a:t>
            </a:r>
            <a:r>
              <a:rPr lang="fr-FR" dirty="0" err="1" smtClean="0"/>
              <a:t>actors</a:t>
            </a:r>
            <a:r>
              <a:rPr lang="fr-FR" dirty="0" smtClean="0"/>
              <a:t>)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/>
              <a:t>not </a:t>
            </a:r>
            <a:r>
              <a:rPr lang="fr-FR" dirty="0" err="1"/>
              <a:t>just</a:t>
            </a:r>
            <a:r>
              <a:rPr lang="fr-FR" dirty="0"/>
              <a:t> about « obstacles » (</a:t>
            </a:r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funds</a:t>
            </a:r>
            <a:r>
              <a:rPr lang="fr-FR" dirty="0"/>
              <a:t>, </a:t>
            </a:r>
            <a:r>
              <a:rPr lang="fr-FR" dirty="0" err="1"/>
              <a:t>health</a:t>
            </a:r>
            <a:r>
              <a:rPr lang="fr-FR" dirty="0"/>
              <a:t>, </a:t>
            </a:r>
            <a:r>
              <a:rPr lang="fr-FR" dirty="0" err="1"/>
              <a:t>food</a:t>
            </a:r>
            <a:r>
              <a:rPr lang="fr-FR" dirty="0"/>
              <a:t>, </a:t>
            </a:r>
            <a:r>
              <a:rPr lang="fr-FR" dirty="0" err="1"/>
              <a:t>resources</a:t>
            </a:r>
            <a:r>
              <a:rPr lang="fr-FR" dirty="0"/>
              <a:t>, </a:t>
            </a:r>
            <a:r>
              <a:rPr lang="fr-FR" dirty="0" err="1" smtClean="0"/>
              <a:t>ideas</a:t>
            </a:r>
            <a:r>
              <a:rPr lang="fr-FR" dirty="0" smtClean="0"/>
              <a:t>, etc</a:t>
            </a:r>
            <a:r>
              <a:rPr lang="fr-FR" dirty="0"/>
              <a:t>.) but </a:t>
            </a:r>
            <a:r>
              <a:rPr lang="fr-FR" dirty="0" err="1"/>
              <a:t>also</a:t>
            </a:r>
            <a:r>
              <a:rPr lang="fr-FR" dirty="0"/>
              <a:t> about </a:t>
            </a:r>
            <a:r>
              <a:rPr lang="fr-FR" dirty="0" err="1" smtClean="0"/>
              <a:t>changing</a:t>
            </a:r>
            <a:r>
              <a:rPr lang="fr-FR" dirty="0" smtClean="0"/>
              <a:t> </a:t>
            </a:r>
            <a:r>
              <a:rPr lang="fr-FR" dirty="0" err="1" smtClean="0"/>
              <a:t>preferences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dirty="0" err="1" smtClean="0"/>
              <a:t>behaviour</a:t>
            </a:r>
            <a:r>
              <a:rPr lang="fr-FR" dirty="0" smtClean="0"/>
              <a:t> – of </a:t>
            </a:r>
            <a:r>
              <a:rPr lang="fr-FR" dirty="0" err="1" smtClean="0"/>
              <a:t>students</a:t>
            </a:r>
            <a:r>
              <a:rPr lang="fr-FR" dirty="0" smtClean="0"/>
              <a:t>, parents and </a:t>
            </a:r>
            <a:r>
              <a:rPr lang="fr-FR" dirty="0" err="1" smtClean="0"/>
              <a:t>teachers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One more A to Anil </a:t>
            </a:r>
            <a:r>
              <a:rPr lang="fr-FR" dirty="0" err="1" smtClean="0"/>
              <a:t>Gupta’s</a:t>
            </a:r>
            <a:r>
              <a:rPr lang="fr-FR" dirty="0" smtClean="0"/>
              <a:t> 4As: </a:t>
            </a:r>
            <a:r>
              <a:rPr lang="fr-FR" dirty="0" err="1" smtClean="0"/>
              <a:t>Accessability</a:t>
            </a:r>
            <a:r>
              <a:rPr lang="fr-FR" dirty="0" smtClean="0"/>
              <a:t>, </a:t>
            </a:r>
            <a:r>
              <a:rPr lang="fr-FR" dirty="0" err="1" smtClean="0"/>
              <a:t>Availability</a:t>
            </a:r>
            <a:r>
              <a:rPr lang="fr-FR" dirty="0" smtClean="0"/>
              <a:t>, </a:t>
            </a:r>
            <a:r>
              <a:rPr lang="fr-FR" dirty="0" err="1" smtClean="0"/>
              <a:t>Affordability</a:t>
            </a:r>
            <a:r>
              <a:rPr lang="fr-FR" dirty="0" smtClean="0"/>
              <a:t>, </a:t>
            </a:r>
            <a:r>
              <a:rPr lang="fr-FR" dirty="0" err="1" smtClean="0"/>
              <a:t>Augmentability</a:t>
            </a:r>
            <a:r>
              <a:rPr lang="fr-FR" dirty="0" smtClean="0"/>
              <a:t> + </a:t>
            </a:r>
            <a:r>
              <a:rPr lang="fr-FR" b="1" dirty="0" err="1" smtClean="0"/>
              <a:t>Appetite</a:t>
            </a:r>
            <a:r>
              <a:rPr lang="fr-FR" dirty="0" smtClean="0"/>
              <a:t> (for </a:t>
            </a:r>
            <a:r>
              <a:rPr lang="fr-FR" dirty="0" err="1" smtClean="0"/>
              <a:t>learning</a:t>
            </a:r>
            <a:r>
              <a:rPr lang="fr-FR" dirty="0" smtClean="0"/>
              <a:t>) ?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Public support to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implementers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981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Placeholder 4"/>
          <p:cNvSpPr>
            <a:spLocks noGrp="1"/>
          </p:cNvSpPr>
          <p:nvPr>
            <p:ph idx="1"/>
          </p:nvPr>
        </p:nvSpPr>
        <p:spPr>
          <a:xfrm>
            <a:off x="722313" y="2643188"/>
            <a:ext cx="7772400" cy="1500187"/>
          </a:xfrm>
        </p:spPr>
        <p:txBody>
          <a:bodyPr anchor="b">
            <a:normAutofit/>
          </a:bodyPr>
          <a:lstStyle/>
          <a:p>
            <a:pPr marL="0" indent="0" eaLnBrk="1" hangingPunct="1">
              <a:buFontTx/>
              <a:buNone/>
            </a:pPr>
            <a:endParaRPr lang="fr-FR" sz="2800" dirty="0" smtClean="0"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fr-FR" sz="2800" dirty="0" smtClean="0">
                <a:ea typeface="ＭＳ Ｐゴシック" pitchFamily="34" charset="-128"/>
                <a:hlinkClick r:id="rId2"/>
              </a:rPr>
              <a:t>Stephan.Vincent-Lancrin@oecd.org</a:t>
            </a:r>
            <a:endParaRPr lang="fr-FR" sz="2800" dirty="0" smtClean="0"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96257" name="Title 3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algn="l" eaLnBrk="1" hangingPunct="1"/>
            <a:r>
              <a:rPr lang="fr-FR" b="1" smtClean="0">
                <a:ea typeface="ＭＳ Ｐゴシック" pitchFamily="34" charset="-128"/>
              </a:rPr>
              <a:t>THANK YOU</a:t>
            </a:r>
            <a:endParaRPr lang="en-US" b="1" smtClean="0">
              <a:ea typeface="ＭＳ Ｐゴシック" pitchFamily="34" charset="-128"/>
            </a:endParaRPr>
          </a:p>
        </p:txBody>
      </p:sp>
      <p:sp>
        <p:nvSpPr>
          <p:cNvPr id="96259" name="Text Placeholder 4"/>
          <p:cNvSpPr txBox="1">
            <a:spLocks/>
          </p:cNvSpPr>
          <p:nvPr/>
        </p:nvSpPr>
        <p:spPr bwMode="auto">
          <a:xfrm>
            <a:off x="785813" y="4786313"/>
            <a:ext cx="77724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fr-FR" sz="2800">
                <a:solidFill>
                  <a:srgbClr val="0073CF"/>
                </a:solidFill>
                <a:ea typeface="ＭＳ Ｐゴシック" pitchFamily="34" charset="-128"/>
                <a:hlinkClick r:id="rId3"/>
              </a:rPr>
              <a:t>www.oecd.org/edu/innovation</a:t>
            </a:r>
            <a:endParaRPr lang="fr-FR" sz="2800">
              <a:solidFill>
                <a:srgbClr val="0073CF"/>
              </a:solidFill>
              <a:ea typeface="ＭＳ Ｐゴシック" pitchFamily="34" charset="-128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2800">
              <a:solidFill>
                <a:srgbClr val="0073CF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080000" y="237600"/>
            <a:ext cx="7740472" cy="1022400"/>
          </a:xfrm>
        </p:spPr>
        <p:txBody>
          <a:bodyPr/>
          <a:lstStyle/>
          <a:p>
            <a:r>
              <a:rPr lang="fr-FR" sz="2700" dirty="0"/>
              <a:t>OECD-</a:t>
            </a:r>
            <a:r>
              <a:rPr lang="fr-FR" sz="2700" dirty="0" err="1"/>
              <a:t>India</a:t>
            </a:r>
            <a:r>
              <a:rPr lang="fr-FR" sz="2700" dirty="0"/>
              <a:t> international </a:t>
            </a:r>
            <a:r>
              <a:rPr lang="fr-FR" sz="2700" dirty="0" smtClean="0"/>
              <a:t>workshop on </a:t>
            </a:r>
            <a:r>
              <a:rPr lang="fr-FR" sz="2700" dirty="0"/>
              <a:t>inclusive innovation in </a:t>
            </a:r>
            <a:r>
              <a:rPr lang="fr-FR" sz="2700" dirty="0" err="1"/>
              <a:t>education</a:t>
            </a:r>
            <a:r>
              <a:rPr lang="fr-FR" sz="2700" dirty="0"/>
              <a:t> (New Delhi, July 2014)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085"/>
            <a:ext cx="9144000" cy="2039915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251520" y="3573016"/>
            <a:ext cx="8424936" cy="3312368"/>
          </a:xfrm>
          <a:prstGeom prst="rect">
            <a:avLst/>
          </a:prstGeom>
        </p:spPr>
        <p:txBody>
          <a:bodyPr vert="horz">
            <a:normAutofit fontScale="55000" lnSpcReduction="20000"/>
          </a:bodyPr>
          <a:lstStyle>
            <a:lvl1pPr marL="342000" indent="-342000" algn="l" rtl="0" eaLnBrk="1" latinLnBrk="0" hangingPunct="1">
              <a:spcBef>
                <a:spcPts val="768"/>
              </a:spcBef>
              <a:buClr>
                <a:schemeClr val="tx1"/>
              </a:buClr>
              <a:buFont typeface="Arial" pitchFamily="34" charset="0"/>
              <a:buChar char="•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00" indent="-284400" algn="l" rtl="0" eaLnBrk="1" latinLnBrk="0" hangingPunct="1">
              <a:spcBef>
                <a:spcPts val="672"/>
              </a:spcBef>
              <a:buClr>
                <a:schemeClr val="tx1"/>
              </a:buClr>
              <a:buFont typeface="Arial" pitchFamily="34" charset="0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rtl="0" eaLnBrk="1" latinLnBrk="0" hangingPunct="1">
              <a:spcBef>
                <a:spcPts val="576"/>
              </a:spcBef>
              <a:buClr>
                <a:schemeClr val="tx1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–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92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»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Survey on inclusive innovation examples across countries</a:t>
            </a:r>
          </a:p>
          <a:p>
            <a:endParaRPr lang="en-GB" dirty="0"/>
          </a:p>
          <a:p>
            <a:r>
              <a:rPr lang="en-GB" dirty="0" smtClean="0"/>
              <a:t>Collaborative workshop with Planning Commission and CII: About 60 participants from 13 countries discussed a variety of projects, the conditions for their success and the types of policy support they would require</a:t>
            </a:r>
          </a:p>
          <a:p>
            <a:endParaRPr lang="en-GB" dirty="0" smtClean="0"/>
          </a:p>
          <a:p>
            <a:r>
              <a:rPr lang="en-GB" dirty="0" smtClean="0"/>
              <a:t>Summary </a:t>
            </a:r>
            <a:r>
              <a:rPr lang="en-GB" dirty="0"/>
              <a:t>report </a:t>
            </a:r>
            <a:r>
              <a:rPr lang="en-GB" dirty="0" smtClean="0"/>
              <a:t>and </a:t>
            </a:r>
            <a:r>
              <a:rPr lang="en-GB" dirty="0"/>
              <a:t>presentations </a:t>
            </a:r>
            <a:r>
              <a:rPr lang="en-GB" dirty="0" smtClean="0"/>
              <a:t>on </a:t>
            </a:r>
            <a:r>
              <a:rPr lang="en-GB" b="1" u="sng" dirty="0" err="1" smtClean="0"/>
              <a:t>oecd.org</a:t>
            </a:r>
            <a:r>
              <a:rPr lang="en-GB" b="1" u="sng" dirty="0" smtClean="0"/>
              <a:t>/</a:t>
            </a:r>
            <a:r>
              <a:rPr lang="en-GB" b="1" u="sng" dirty="0" err="1" smtClean="0"/>
              <a:t>edu</a:t>
            </a:r>
            <a:r>
              <a:rPr lang="en-GB" b="1" u="sng" dirty="0" smtClean="0"/>
              <a:t>/innovation</a:t>
            </a:r>
            <a:endParaRPr lang="en-GB" b="1" u="sng" dirty="0"/>
          </a:p>
          <a:p>
            <a:endParaRPr lang="en-GB" dirty="0"/>
          </a:p>
          <a:p>
            <a:r>
              <a:rPr lang="en-GB" dirty="0" smtClean="0"/>
              <a:t>Some conclusions: call for more multi-dimensional interventions, involvement of communities from the start, more knowledge diffusion initiatives and innovation networks, more support for 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425624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60000" y="2920236"/>
            <a:ext cx="6624000" cy="1057127"/>
          </a:xfrm>
        </p:spPr>
        <p:txBody>
          <a:bodyPr/>
          <a:lstStyle/>
          <a:p>
            <a:r>
              <a:rPr lang="en-GB" cap="none" dirty="0" smtClean="0"/>
              <a:t>examples of </a:t>
            </a:r>
            <a:br>
              <a:rPr lang="en-GB" cap="none" dirty="0" smtClean="0"/>
            </a:br>
            <a:r>
              <a:rPr lang="en-GB" cap="none" dirty="0" smtClean="0"/>
              <a:t>inclusive innovation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314803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utu map for Ga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" y="2492896"/>
            <a:ext cx="4316666" cy="403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1 : </a:t>
            </a:r>
            <a:r>
              <a:rPr lang="fr-FR" dirty="0" err="1" smtClean="0"/>
              <a:t>Tutudesk</a:t>
            </a:r>
            <a:r>
              <a:rPr lang="fr-FR" dirty="0" smtClean="0"/>
              <a:t> (</a:t>
            </a:r>
            <a:r>
              <a:rPr lang="fr-FR" dirty="0" smtClean="0"/>
              <a:t>South </a:t>
            </a:r>
            <a:r>
              <a:rPr lang="fr-FR" dirty="0" err="1" smtClean="0"/>
              <a:t>Africa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>
          <a:xfrm>
            <a:off x="4652963" y="1484784"/>
            <a:ext cx="4239517" cy="3816424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Solution: </a:t>
            </a:r>
            <a:r>
              <a:rPr lang="fr-FR" dirty="0" err="1" smtClean="0"/>
              <a:t>Giving</a:t>
            </a:r>
            <a:r>
              <a:rPr lang="fr-FR" dirty="0" smtClean="0"/>
              <a:t> </a:t>
            </a:r>
            <a:r>
              <a:rPr lang="fr-FR" dirty="0" err="1" smtClean="0"/>
              <a:t>solid</a:t>
            </a:r>
            <a:r>
              <a:rPr lang="fr-FR" dirty="0" smtClean="0"/>
              <a:t> plastic portable desks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in </a:t>
            </a:r>
            <a:r>
              <a:rPr lang="fr-FR" dirty="0" err="1" smtClean="0"/>
              <a:t>classrooms</a:t>
            </a:r>
            <a:r>
              <a:rPr lang="fr-FR" dirty="0" smtClean="0"/>
              <a:t> and </a:t>
            </a:r>
            <a:r>
              <a:rPr lang="fr-FR" dirty="0" err="1" smtClean="0"/>
              <a:t>at</a:t>
            </a:r>
            <a:r>
              <a:rPr lang="fr-FR" dirty="0" smtClean="0"/>
              <a:t> home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Cost</a:t>
            </a:r>
            <a:r>
              <a:rPr lang="fr-FR" dirty="0" smtClean="0"/>
              <a:t>: USD 15, </a:t>
            </a:r>
            <a:r>
              <a:rPr lang="fr-FR" dirty="0" err="1" smtClean="0"/>
              <a:t>produced</a:t>
            </a:r>
            <a:r>
              <a:rPr lang="fr-FR" dirty="0" smtClean="0"/>
              <a:t> in South </a:t>
            </a:r>
            <a:r>
              <a:rPr lang="fr-FR" dirty="0" err="1" smtClean="0"/>
              <a:t>Africa</a:t>
            </a:r>
            <a:r>
              <a:rPr lang="fr-FR" dirty="0" smtClean="0"/>
              <a:t>, </a:t>
            </a:r>
            <a:r>
              <a:rPr lang="fr-FR" dirty="0" err="1" smtClean="0"/>
              <a:t>distributed</a:t>
            </a:r>
            <a:r>
              <a:rPr lang="fr-FR" dirty="0" smtClean="0"/>
              <a:t> in 24 countries, life cycle of 5+ </a:t>
            </a:r>
            <a:r>
              <a:rPr lang="fr-FR" dirty="0" err="1" smtClean="0"/>
              <a:t>years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Objective: 20 million </a:t>
            </a:r>
            <a:r>
              <a:rPr lang="fr-FR" dirty="0" err="1" smtClean="0"/>
              <a:t>tutudesks</a:t>
            </a:r>
            <a:r>
              <a:rPr lang="fr-FR" dirty="0" smtClean="0"/>
              <a:t> </a:t>
            </a:r>
            <a:r>
              <a:rPr lang="fr-FR" dirty="0" err="1" smtClean="0"/>
              <a:t>distributed</a:t>
            </a:r>
            <a:r>
              <a:rPr lang="fr-FR" dirty="0" smtClean="0"/>
              <a:t> by 2020</a:t>
            </a:r>
            <a:endParaRPr lang="fr-FR" dirty="0"/>
          </a:p>
        </p:txBody>
      </p:sp>
      <p:pic>
        <p:nvPicPr>
          <p:cNvPr id="9" name="Picture 2" descr="Inserted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8" r="6462" b="1289"/>
          <a:stretch>
            <a:fillRect/>
          </a:stretch>
        </p:blipFill>
        <p:spPr bwMode="auto">
          <a:xfrm>
            <a:off x="5584164" y="5305042"/>
            <a:ext cx="1940164" cy="148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600201"/>
            <a:ext cx="4032250" cy="1324744"/>
          </a:xfrm>
        </p:spPr>
        <p:txBody>
          <a:bodyPr>
            <a:normAutofit fontScale="77500" lnSpcReduction="20000"/>
          </a:bodyPr>
          <a:lstStyle/>
          <a:p>
            <a:r>
              <a:rPr lang="fr-FR" dirty="0" err="1"/>
              <a:t>Problem</a:t>
            </a:r>
            <a:r>
              <a:rPr lang="fr-FR" dirty="0"/>
              <a:t>: </a:t>
            </a:r>
            <a:r>
              <a:rPr lang="fr-FR" dirty="0" smtClean="0"/>
              <a:t>95 million </a:t>
            </a:r>
            <a:r>
              <a:rPr lang="fr-FR" dirty="0" err="1" smtClean="0"/>
              <a:t>students</a:t>
            </a:r>
            <a:r>
              <a:rPr lang="fr-FR" dirty="0" smtClean="0"/>
              <a:t> </a:t>
            </a:r>
            <a:r>
              <a:rPr lang="fr-FR" dirty="0"/>
              <a:t>have no desks </a:t>
            </a:r>
            <a:r>
              <a:rPr lang="fr-FR" dirty="0" smtClean="0"/>
              <a:t>for </a:t>
            </a:r>
            <a:r>
              <a:rPr lang="fr-FR" dirty="0" err="1" smtClean="0"/>
              <a:t>writing</a:t>
            </a:r>
            <a:r>
              <a:rPr lang="fr-FR" dirty="0" smtClean="0"/>
              <a:t> in </a:t>
            </a:r>
            <a:r>
              <a:rPr lang="fr-FR" dirty="0" err="1" smtClean="0"/>
              <a:t>Africa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90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2: Story </a:t>
            </a:r>
            <a:r>
              <a:rPr lang="fr-FR" dirty="0" err="1" smtClean="0"/>
              <a:t>cards</a:t>
            </a:r>
            <a:r>
              <a:rPr lang="fr-FR" dirty="0" smtClean="0"/>
              <a:t> (</a:t>
            </a:r>
            <a:r>
              <a:rPr lang="fr-FR" dirty="0" err="1" smtClean="0"/>
              <a:t>Pratham</a:t>
            </a:r>
            <a:r>
              <a:rPr lang="fr-FR" dirty="0" smtClean="0"/>
              <a:t> books, </a:t>
            </a:r>
            <a:r>
              <a:rPr lang="fr-FR" dirty="0" err="1" smtClean="0"/>
              <a:t>India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491880" y="1556792"/>
            <a:ext cx="5328592" cy="4525963"/>
          </a:xfrm>
        </p:spPr>
        <p:txBody>
          <a:bodyPr/>
          <a:lstStyle/>
          <a:p>
            <a:r>
              <a:rPr lang="fr-FR" sz="2400" dirty="0" err="1" smtClean="0"/>
              <a:t>Pratham</a:t>
            </a:r>
            <a:r>
              <a:rPr lang="fr-FR" sz="2400" dirty="0" smtClean="0"/>
              <a:t> story </a:t>
            </a:r>
            <a:r>
              <a:rPr lang="fr-FR" sz="2400" dirty="0" err="1" smtClean="0"/>
              <a:t>cards</a:t>
            </a:r>
            <a:r>
              <a:rPr lang="fr-FR" sz="2400" dirty="0" smtClean="0"/>
              <a:t> are 4-page </a:t>
            </a:r>
            <a:r>
              <a:rPr lang="fr-FR" sz="2400" dirty="0" err="1" smtClean="0"/>
              <a:t>laminated</a:t>
            </a:r>
            <a:r>
              <a:rPr lang="fr-FR" sz="2400" dirty="0" smtClean="0"/>
              <a:t> </a:t>
            </a:r>
            <a:r>
              <a:rPr lang="fr-FR" sz="2400" dirty="0" err="1" smtClean="0"/>
              <a:t>reading</a:t>
            </a:r>
            <a:r>
              <a:rPr lang="fr-FR" sz="2400" dirty="0" smtClean="0"/>
              <a:t> </a:t>
            </a:r>
            <a:r>
              <a:rPr lang="fr-FR" sz="2400" dirty="0" err="1" smtClean="0"/>
              <a:t>material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the </a:t>
            </a:r>
            <a:r>
              <a:rPr lang="fr-FR" sz="2400" dirty="0" err="1" smtClean="0"/>
              <a:t>lifetime</a:t>
            </a:r>
            <a:r>
              <a:rPr lang="fr-FR" sz="2400" dirty="0" smtClean="0"/>
              <a:t> of a book by </a:t>
            </a:r>
            <a:r>
              <a:rPr lang="fr-FR" sz="2400" dirty="0" err="1" smtClean="0"/>
              <a:t>reading</a:t>
            </a:r>
            <a:r>
              <a:rPr lang="fr-FR" sz="2400" dirty="0" smtClean="0"/>
              <a:t> </a:t>
            </a:r>
            <a:r>
              <a:rPr lang="fr-FR" sz="2400" dirty="0" err="1" smtClean="0"/>
              <a:t>level</a:t>
            </a:r>
            <a:endParaRPr lang="fr-FR" sz="2400" dirty="0" smtClean="0"/>
          </a:p>
          <a:p>
            <a:pPr>
              <a:buNone/>
            </a:pPr>
            <a:endParaRPr lang="fr-FR" sz="2400" dirty="0" smtClean="0"/>
          </a:p>
          <a:p>
            <a:r>
              <a:rPr lang="fr-FR" sz="2400" dirty="0" err="1" smtClean="0"/>
              <a:t>They</a:t>
            </a:r>
            <a:r>
              <a:rPr lang="fr-FR" sz="2400" dirty="0" smtClean="0"/>
              <a:t> are </a:t>
            </a:r>
            <a:r>
              <a:rPr lang="fr-FR" sz="2400" dirty="0" err="1" smtClean="0"/>
              <a:t>sold</a:t>
            </a:r>
            <a:r>
              <a:rPr lang="fr-FR" sz="2400" dirty="0" smtClean="0"/>
              <a:t> </a:t>
            </a:r>
            <a:r>
              <a:rPr lang="fr-FR" sz="2400" dirty="0" err="1" smtClean="0"/>
              <a:t>between</a:t>
            </a:r>
            <a:r>
              <a:rPr lang="fr-FR" sz="2400" dirty="0" smtClean="0"/>
              <a:t> 2 and 4 </a:t>
            </a:r>
            <a:r>
              <a:rPr lang="fr-FR" sz="2400" dirty="0" err="1" smtClean="0"/>
              <a:t>rupees</a:t>
            </a:r>
            <a:r>
              <a:rPr lang="fr-FR" sz="2400" dirty="0" smtClean="0"/>
              <a:t> (EUR 0.03)</a:t>
            </a:r>
          </a:p>
          <a:p>
            <a:endParaRPr lang="fr-FR" dirty="0" smtClean="0"/>
          </a:p>
          <a:p>
            <a:endParaRPr lang="en-US" dirty="0"/>
          </a:p>
        </p:txBody>
      </p:sp>
      <p:pic>
        <p:nvPicPr>
          <p:cNvPr id="8" name="Espace réservé du contenu 7" descr="Story card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>
            <a:fillRect/>
          </a:stretch>
        </p:blipFill>
        <p:spPr>
          <a:xfrm>
            <a:off x="35496" y="1395063"/>
            <a:ext cx="3096344" cy="3474097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869160"/>
            <a:ext cx="5004048" cy="194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9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Chain of </a:t>
            </a:r>
            <a:r>
              <a:rPr lang="fr-FR" sz="2400" dirty="0" err="1" smtClean="0"/>
              <a:t>low</a:t>
            </a:r>
            <a:r>
              <a:rPr lang="fr-FR" sz="2400" dirty="0" smtClean="0"/>
              <a:t>-</a:t>
            </a:r>
            <a:r>
              <a:rPr lang="fr-FR" sz="2400" dirty="0" err="1" smtClean="0"/>
              <a:t>cost</a:t>
            </a:r>
            <a:r>
              <a:rPr lang="fr-FR" sz="2400" dirty="0" smtClean="0"/>
              <a:t> </a:t>
            </a:r>
            <a:r>
              <a:rPr lang="fr-FR" sz="2400" dirty="0" err="1" smtClean="0"/>
              <a:t>private</a:t>
            </a:r>
            <a:r>
              <a:rPr lang="fr-FR" sz="2400" dirty="0" smtClean="0"/>
              <a:t> </a:t>
            </a:r>
            <a:r>
              <a:rPr lang="fr-FR" sz="2400" dirty="0" err="1" smtClean="0"/>
              <a:t>schools</a:t>
            </a:r>
            <a:r>
              <a:rPr lang="fr-FR" sz="2400" dirty="0" smtClean="0"/>
              <a:t> </a:t>
            </a:r>
            <a:r>
              <a:rPr lang="fr-FR" sz="2400" dirty="0" err="1" smtClean="0"/>
              <a:t>serving</a:t>
            </a:r>
            <a:r>
              <a:rPr lang="fr-FR" sz="2400" dirty="0" smtClean="0"/>
              <a:t> </a:t>
            </a:r>
            <a:r>
              <a:rPr lang="fr-FR" sz="2400" dirty="0" err="1" smtClean="0"/>
              <a:t>low</a:t>
            </a:r>
            <a:r>
              <a:rPr lang="fr-FR" sz="2400" dirty="0" smtClean="0"/>
              <a:t>-</a:t>
            </a:r>
            <a:r>
              <a:rPr lang="fr-FR" sz="2400" dirty="0" err="1" smtClean="0"/>
              <a:t>income</a:t>
            </a:r>
            <a:r>
              <a:rPr lang="fr-FR" sz="2400" dirty="0" smtClean="0"/>
              <a:t> populations</a:t>
            </a:r>
          </a:p>
          <a:p>
            <a:r>
              <a:rPr lang="en-GB" sz="2400" dirty="0" smtClean="0"/>
              <a:t>“Pay-as-you-learn” daily all-inclusive fee model that fits poor parents’ daily cash flow (as opposed to termly fees)</a:t>
            </a:r>
          </a:p>
          <a:p>
            <a:r>
              <a:rPr lang="en-US" sz="2400" dirty="0" smtClean="0"/>
              <a:t>15 free school days per year to ensure that children are able to attend school on all days</a:t>
            </a:r>
            <a:endParaRPr lang="en-GB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3: Micro-</a:t>
            </a:r>
            <a:r>
              <a:rPr lang="fr-FR" dirty="0" err="1" smtClean="0"/>
              <a:t>tuition</a:t>
            </a:r>
            <a:r>
              <a:rPr lang="fr-FR" dirty="0" smtClean="0"/>
              <a:t> </a:t>
            </a:r>
            <a:r>
              <a:rPr lang="fr-FR" dirty="0" err="1" smtClean="0"/>
              <a:t>fees</a:t>
            </a:r>
            <a:r>
              <a:rPr lang="fr-FR" dirty="0" smtClean="0"/>
              <a:t> (Omega </a:t>
            </a:r>
            <a:r>
              <a:rPr lang="fr-FR" dirty="0" err="1" smtClean="0"/>
              <a:t>schools</a:t>
            </a:r>
            <a:r>
              <a:rPr lang="fr-FR" dirty="0" smtClean="0"/>
              <a:t>, Ghana)</a:t>
            </a:r>
            <a:endParaRPr lang="en-US" dirty="0"/>
          </a:p>
        </p:txBody>
      </p:sp>
      <p:pic>
        <p:nvPicPr>
          <p:cNvPr id="5" name="Image 4" descr="Omega Classroo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" y="4149080"/>
            <a:ext cx="9130184" cy="27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8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smtClean="0"/>
              <a:t>4: Self-</a:t>
            </a:r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schools</a:t>
            </a:r>
            <a:r>
              <a:rPr lang="fr-FR" dirty="0" smtClean="0"/>
              <a:t> (</a:t>
            </a:r>
            <a:r>
              <a:rPr lang="fr-FR" dirty="0" err="1" smtClean="0"/>
              <a:t>Fundacion</a:t>
            </a:r>
            <a:r>
              <a:rPr lang="fr-FR" dirty="0" smtClean="0"/>
              <a:t> </a:t>
            </a:r>
            <a:r>
              <a:rPr lang="fr-FR" dirty="0" err="1" smtClean="0"/>
              <a:t>Paraguaya</a:t>
            </a:r>
            <a:r>
              <a:rPr lang="fr-FR" dirty="0" smtClean="0"/>
              <a:t>, Paraguay)</a:t>
            </a:r>
            <a:endParaRPr lang="en-US" dirty="0"/>
          </a:p>
        </p:txBody>
      </p:sp>
      <p:pic>
        <p:nvPicPr>
          <p:cNvPr id="18" name="Image 17" descr="133769432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8424"/>
            <a:ext cx="9144000" cy="2346960"/>
          </a:xfrm>
          <a:prstGeom prst="rect">
            <a:avLst/>
          </a:prstGeom>
        </p:spPr>
      </p:pic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8000" y="1602000"/>
            <a:ext cx="8218800" cy="452520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Model of technical/vocational education for chronically poor young people</a:t>
            </a:r>
          </a:p>
          <a:p>
            <a:r>
              <a:rPr lang="en-GB" sz="2400" dirty="0" smtClean="0"/>
              <a:t>Teach vocational and entrepreneurship skills</a:t>
            </a:r>
          </a:p>
          <a:p>
            <a:r>
              <a:rPr lang="fr-FR" sz="2400" dirty="0" err="1" smtClean="0"/>
              <a:t>Low</a:t>
            </a:r>
            <a:r>
              <a:rPr lang="fr-FR" sz="2400" dirty="0" smtClean="0"/>
              <a:t> </a:t>
            </a:r>
            <a:r>
              <a:rPr lang="fr-FR" sz="2400" dirty="0" err="1" smtClean="0"/>
              <a:t>fees</a:t>
            </a:r>
            <a:r>
              <a:rPr lang="fr-FR" sz="2400" dirty="0" smtClean="0"/>
              <a:t> but self-</a:t>
            </a:r>
            <a:r>
              <a:rPr lang="fr-FR" sz="2400" dirty="0" err="1" smtClean="0"/>
              <a:t>sufficient</a:t>
            </a:r>
            <a:r>
              <a:rPr lang="fr-FR" sz="2400" dirty="0" smtClean="0"/>
              <a:t> </a:t>
            </a:r>
            <a:r>
              <a:rPr lang="fr-FR" sz="2400" dirty="0" err="1" smtClean="0"/>
              <a:t>thanks</a:t>
            </a:r>
            <a:r>
              <a:rPr lang="fr-FR" sz="2400" dirty="0" smtClean="0"/>
              <a:t> to sales of </a:t>
            </a:r>
            <a:r>
              <a:rPr lang="fr-FR" sz="2400" dirty="0" err="1" smtClean="0"/>
              <a:t>school</a:t>
            </a:r>
            <a:r>
              <a:rPr lang="fr-FR" sz="2400" dirty="0" smtClean="0"/>
              <a:t> </a:t>
            </a:r>
            <a:r>
              <a:rPr lang="fr-FR" sz="2400" dirty="0" err="1" smtClean="0"/>
              <a:t>enterprises</a:t>
            </a:r>
            <a:r>
              <a:rPr lang="fr-FR" sz="2400" dirty="0" smtClean="0"/>
              <a:t> (agricultural </a:t>
            </a:r>
            <a:r>
              <a:rPr lang="fr-FR" sz="2400" dirty="0" err="1" smtClean="0"/>
              <a:t>products</a:t>
            </a:r>
            <a:r>
              <a:rPr lang="fr-FR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445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 err="1"/>
              <a:t>Example</a:t>
            </a:r>
            <a:r>
              <a:rPr lang="fr-FR" sz="2800" dirty="0"/>
              <a:t> </a:t>
            </a:r>
            <a:r>
              <a:rPr lang="fr-FR" sz="2800" dirty="0" smtClean="0"/>
              <a:t>5: </a:t>
            </a:r>
            <a:r>
              <a:rPr lang="fr-FR" sz="2800" dirty="0" err="1" smtClean="0"/>
              <a:t>Solar-powered</a:t>
            </a:r>
            <a:r>
              <a:rPr lang="fr-FR" sz="2800" dirty="0" smtClean="0"/>
              <a:t> </a:t>
            </a:r>
            <a:r>
              <a:rPr lang="fr-FR" sz="2800" dirty="0" err="1" smtClean="0"/>
              <a:t>floating</a:t>
            </a:r>
            <a:r>
              <a:rPr lang="fr-FR" sz="2800" dirty="0" smtClean="0"/>
              <a:t> </a:t>
            </a:r>
            <a:r>
              <a:rPr lang="fr-FR" sz="2800" dirty="0" err="1" smtClean="0"/>
              <a:t>schools</a:t>
            </a:r>
            <a:r>
              <a:rPr lang="fr-FR" sz="2800" dirty="0" smtClean="0"/>
              <a:t> (</a:t>
            </a:r>
            <a:r>
              <a:rPr lang="en-GB" sz="2800" dirty="0" err="1" smtClean="0"/>
              <a:t>Shidhulai</a:t>
            </a:r>
            <a:r>
              <a:rPr lang="en-GB" sz="2800" dirty="0" smtClean="0"/>
              <a:t> </a:t>
            </a:r>
            <a:r>
              <a:rPr lang="en-GB" sz="2800" dirty="0" err="1" smtClean="0"/>
              <a:t>Swanirvar</a:t>
            </a:r>
            <a:r>
              <a:rPr lang="en-GB" sz="2800" dirty="0" smtClean="0"/>
              <a:t> </a:t>
            </a:r>
            <a:r>
              <a:rPr lang="en-GB" sz="2800" dirty="0" err="1" smtClean="0"/>
              <a:t>Sangstha</a:t>
            </a:r>
            <a:r>
              <a:rPr lang="en-GB" sz="2800" dirty="0" smtClean="0"/>
              <a:t>, </a:t>
            </a:r>
            <a:r>
              <a:rPr lang="fr-FR" sz="2800" dirty="0" smtClean="0"/>
              <a:t>Bangladesh)</a:t>
            </a:r>
            <a:endParaRPr 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3723084"/>
            <a:ext cx="909637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68000" y="1602000"/>
            <a:ext cx="8218800" cy="4525200"/>
          </a:xfrm>
        </p:spPr>
        <p:txBody>
          <a:bodyPr>
            <a:normAutofit/>
          </a:bodyPr>
          <a:lstStyle/>
          <a:p>
            <a:r>
              <a:rPr lang="fr-FR" sz="2400" dirty="0" err="1" smtClean="0"/>
              <a:t>When</a:t>
            </a:r>
            <a:r>
              <a:rPr lang="fr-FR" sz="2400" dirty="0" smtClean="0"/>
              <a:t> the </a:t>
            </a:r>
            <a:r>
              <a:rPr lang="fr-FR" sz="2400" dirty="0" err="1" smtClean="0"/>
              <a:t>moonson</a:t>
            </a:r>
            <a:r>
              <a:rPr lang="fr-FR" sz="2400" dirty="0" smtClean="0"/>
              <a:t> </a:t>
            </a:r>
            <a:r>
              <a:rPr lang="fr-FR" sz="2400" dirty="0" err="1" smtClean="0"/>
              <a:t>does</a:t>
            </a:r>
            <a:r>
              <a:rPr lang="fr-FR" sz="2400" dirty="0" smtClean="0"/>
              <a:t> not </a:t>
            </a:r>
            <a:r>
              <a:rPr lang="fr-FR" sz="2400" dirty="0" err="1" smtClean="0"/>
              <a:t>allow</a:t>
            </a:r>
            <a:r>
              <a:rPr lang="fr-FR" sz="2400" dirty="0" smtClean="0"/>
              <a:t> </a:t>
            </a:r>
            <a:r>
              <a:rPr lang="fr-FR" sz="2400" dirty="0" err="1" smtClean="0"/>
              <a:t>pupils</a:t>
            </a:r>
            <a:r>
              <a:rPr lang="fr-FR" sz="2400" dirty="0" smtClean="0"/>
              <a:t> to go to </a:t>
            </a:r>
            <a:r>
              <a:rPr lang="fr-FR" sz="2400" dirty="0" err="1" smtClean="0"/>
              <a:t>school</a:t>
            </a:r>
            <a:r>
              <a:rPr lang="fr-FR" sz="2400" dirty="0" smtClean="0"/>
              <a:t>, </a:t>
            </a:r>
            <a:r>
              <a:rPr lang="fr-FR" sz="2400" dirty="0" err="1" smtClean="0"/>
              <a:t>solar-powered</a:t>
            </a:r>
            <a:r>
              <a:rPr lang="fr-FR" sz="2400" dirty="0" smtClean="0"/>
              <a:t> </a:t>
            </a:r>
            <a:r>
              <a:rPr lang="fr-FR" sz="2400" dirty="0" err="1" smtClean="0"/>
              <a:t>floating</a:t>
            </a:r>
            <a:r>
              <a:rPr lang="fr-FR" sz="2400" dirty="0" smtClean="0"/>
              <a:t> </a:t>
            </a:r>
            <a:r>
              <a:rPr lang="fr-FR" sz="2400" dirty="0" err="1" smtClean="0"/>
              <a:t>schools</a:t>
            </a:r>
            <a:r>
              <a:rPr lang="fr-FR" sz="2400" dirty="0" smtClean="0"/>
              <a:t> </a:t>
            </a:r>
            <a:r>
              <a:rPr lang="fr-FR" sz="2400" dirty="0" err="1" smtClean="0"/>
              <a:t>pick</a:t>
            </a:r>
            <a:r>
              <a:rPr lang="fr-FR" sz="2400" dirty="0" smtClean="0"/>
              <a:t> up </a:t>
            </a:r>
            <a:r>
              <a:rPr lang="fr-FR" sz="2400" dirty="0" err="1" smtClean="0"/>
              <a:t>pupils</a:t>
            </a:r>
            <a:r>
              <a:rPr lang="fr-FR" sz="2400" dirty="0" smtClean="0"/>
              <a:t> in </a:t>
            </a:r>
            <a:r>
              <a:rPr lang="fr-FR" sz="2400" dirty="0" err="1" smtClean="0"/>
              <a:t>their</a:t>
            </a:r>
            <a:r>
              <a:rPr lang="fr-FR" sz="2400" dirty="0" smtClean="0"/>
              <a:t> villages and </a:t>
            </a:r>
            <a:r>
              <a:rPr lang="fr-FR" sz="2400" dirty="0" err="1" smtClean="0"/>
              <a:t>gives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on-</a:t>
            </a:r>
            <a:r>
              <a:rPr lang="fr-FR" sz="2400" dirty="0" err="1" smtClean="0"/>
              <a:t>board</a:t>
            </a:r>
            <a:r>
              <a:rPr lang="fr-FR" sz="2400" dirty="0" smtClean="0"/>
              <a:t> instruction</a:t>
            </a:r>
          </a:p>
          <a:p>
            <a:r>
              <a:rPr lang="fr-FR" sz="2400" dirty="0" err="1" smtClean="0"/>
              <a:t>Several</a:t>
            </a:r>
            <a:r>
              <a:rPr lang="fr-FR" sz="2400" dirty="0" smtClean="0"/>
              <a:t> </a:t>
            </a:r>
            <a:r>
              <a:rPr lang="fr-FR" sz="2400" dirty="0" err="1" smtClean="0"/>
              <a:t>school</a:t>
            </a:r>
            <a:r>
              <a:rPr lang="fr-FR" sz="2400" dirty="0" smtClean="0"/>
              <a:t> shifts, internet </a:t>
            </a:r>
            <a:r>
              <a:rPr lang="fr-FR" sz="2400" dirty="0" err="1" smtClean="0"/>
              <a:t>connection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solar</a:t>
            </a:r>
            <a:r>
              <a:rPr lang="fr-FR" sz="2400" dirty="0" smtClean="0"/>
              <a:t> </a:t>
            </a:r>
            <a:r>
              <a:rPr lang="fr-FR" sz="2400" dirty="0" err="1" smtClean="0"/>
              <a:t>lamps</a:t>
            </a:r>
            <a:r>
              <a:rPr lang="fr-FR" sz="2400" dirty="0" smtClean="0"/>
              <a:t> </a:t>
            </a:r>
            <a:r>
              <a:rPr lang="fr-FR" sz="2400" dirty="0" err="1" smtClean="0"/>
              <a:t>provided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461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6: Micro-innovation in </a:t>
            </a:r>
            <a:r>
              <a:rPr lang="fr-FR" dirty="0" err="1" smtClean="0"/>
              <a:t>school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err="1"/>
              <a:t>Majeediya</a:t>
            </a:r>
            <a:r>
              <a:rPr lang="fr-FR" dirty="0"/>
              <a:t> </a:t>
            </a:r>
            <a:r>
              <a:rPr lang="fr-FR" dirty="0" err="1"/>
              <a:t>Madarsa</a:t>
            </a:r>
            <a:r>
              <a:rPr lang="fr-FR" dirty="0"/>
              <a:t>-e-</a:t>
            </a:r>
            <a:r>
              <a:rPr lang="fr-FR" dirty="0" err="1" smtClean="0"/>
              <a:t>Jadeed</a:t>
            </a:r>
            <a:r>
              <a:rPr lang="fr-FR" dirty="0" smtClean="0"/>
              <a:t>, Delhi)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" y="3307556"/>
            <a:ext cx="9109988" cy="4873972"/>
          </a:xfrm>
          <a:prstGeom prst="rect">
            <a:avLst/>
          </a:prstGeom>
        </p:spPr>
      </p:pic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68000" y="1602000"/>
            <a:ext cx="8218800" cy="4525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Pencil and paper “information system” to track students’ attendance, progress, attitude in and out of school – and, more importantly, change the dialogue with teachers, students and parents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355171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ecd_Eng_BD">
  <a:themeElements>
    <a:clrScheme name="OCDE_White_F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CDE_White_FR">
      <a:majorFont>
        <a:latin typeface="Helvetica"/>
        <a:ea typeface=""/>
        <a:cs typeface="Arial"/>
      </a:majorFont>
      <a:minorFont>
        <a:latin typeface="Georgi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 65 Mediu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 65 Medium" pitchFamily="34" charset="0"/>
          </a:defRPr>
        </a:defPPr>
      </a:lstStyle>
    </a:lnDef>
  </a:objectDefaults>
  <a:extraClrSchemeLst>
    <a:extraClrScheme>
      <a:clrScheme name="OCDE_White_F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DE_White_F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DE_White_F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DE_White_F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DE_White_F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DE_White_F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DE_White_F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DE_White_F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DE_White_F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DE_White_F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DE_White_F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DE_White_F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ECD_English_white">
  <a:themeElements>
    <a:clrScheme name="OECD white">
      <a:dk1>
        <a:srgbClr val="727272"/>
      </a:dk1>
      <a:lt1>
        <a:sysClr val="window" lastClr="FFFFFF"/>
      </a:lt1>
      <a:dk2>
        <a:srgbClr val="006299"/>
      </a:dk2>
      <a:lt2>
        <a:srgbClr val="E6E6E6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ECD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700</Words>
  <Application>Microsoft Macintosh PowerPoint</Application>
  <PresentationFormat>Présentation à l'écran (4:3)</PresentationFormat>
  <Paragraphs>64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16" baseType="lpstr">
      <vt:lpstr>oecd_Eng_BD</vt:lpstr>
      <vt:lpstr>OECD_English_white</vt:lpstr>
      <vt:lpstr>inclusive innovation and education</vt:lpstr>
      <vt:lpstr>OECD-India international workshop on inclusive innovation in education (New Delhi, July 2014)</vt:lpstr>
      <vt:lpstr>examples of  inclusive innovation</vt:lpstr>
      <vt:lpstr>Example 1 : Tutudesk (South Africa)</vt:lpstr>
      <vt:lpstr>Example 2: Story cards (Pratham books, India)</vt:lpstr>
      <vt:lpstr>Example 3: Micro-tuition fees (Omega schools, Ghana)</vt:lpstr>
      <vt:lpstr>Example 4: Self-sufficient schools (Fundacion Paraguaya, Paraguay)</vt:lpstr>
      <vt:lpstr>Example 5: Solar-powered floating schools (Shidhulai Swanirvar Sangstha, Bangladesh)</vt:lpstr>
      <vt:lpstr>Example 6: Micro-innovation in school (Majeediya Madarsa-e-Jadeed, Delhi) </vt:lpstr>
      <vt:lpstr>Example 7: Assessment tool used for ASER, for instruction, for engaging parents and teachers (India (Pratham), Pakistan, Kenya, Tanzania, Uganda, Mali and Senegal)</vt:lpstr>
      <vt:lpstr>public-private partnerships</vt:lpstr>
      <vt:lpstr>Public support to project implementers</vt:lpstr>
      <vt:lpstr>Public support to project implementers</vt:lpstr>
      <vt:lpstr>THANK YOU</vt:lpstr>
    </vt:vector>
  </TitlesOfParts>
  <Company>OECD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Diversity of qualifications for innovation across sectors (example: Australia)</dc:title>
  <dc:creator>vincent-lancrin_s</dc:creator>
  <cp:lastModifiedBy>Stéphan Vincent-Lancrin</cp:lastModifiedBy>
  <cp:revision>248</cp:revision>
  <dcterms:created xsi:type="dcterms:W3CDTF">2012-04-23T08:27:20Z</dcterms:created>
  <dcterms:modified xsi:type="dcterms:W3CDTF">2015-02-11T07:18:14Z</dcterms:modified>
</cp:coreProperties>
</file>